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61" r:id="rId2"/>
  </p:sldIdLst>
  <p:sldSz cx="9144000" cy="6858000" type="screen4x3"/>
  <p:notesSz cx="9866313" cy="673576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E7FF"/>
    <a:srgbClr val="8FE2FF"/>
    <a:srgbClr val="C9FFFF"/>
    <a:srgbClr val="FFFFCC"/>
    <a:srgbClr val="FFD1FF"/>
    <a:srgbClr val="FFFF00"/>
    <a:srgbClr val="EAEAEA"/>
    <a:srgbClr val="FF00FF"/>
    <a:srgbClr val="E1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86486" autoAdjust="0"/>
  </p:normalViewPr>
  <p:slideViewPr>
    <p:cSldViewPr>
      <p:cViewPr varScale="1">
        <p:scale>
          <a:sx n="133" d="100"/>
          <a:sy n="133" d="100"/>
        </p:scale>
        <p:origin x="106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7733" y="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5731-CB5C-4B4F-B44F-DAB5F91BA951}" type="datetimeFigureOut">
              <a:rPr kumimoji="1" lang="ja-JP" altLang="en-US" smtClean="0"/>
              <a:t>2022/5/11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39762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7733" y="639762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E5E19-B7E3-4F49-B81C-32B63F70F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450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CB45474D-C0C8-49E2-BE52-C4F4707D2DC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275403" cy="3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65223D36-118F-4E2A-94FA-D267F8DD5BF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590911" y="0"/>
            <a:ext cx="4275403" cy="3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3D87FABC-7766-47AC-9772-43A2A824B95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8025" y="504825"/>
            <a:ext cx="3370263" cy="2527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110FE243-C373-4BBB-B5FB-D567660EABC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5509" y="3199488"/>
            <a:ext cx="7235297" cy="3031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EEBFE927-73A6-479E-9EB8-40E05653D47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398975"/>
            <a:ext cx="4275403" cy="3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id="{612966B9-F58B-4448-A4E2-1DA062AE36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0911" y="6398975"/>
            <a:ext cx="4275403" cy="3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E0EF36E-B4A8-40A7-9984-F8942C0C35C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386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EF36E-B4A8-40A7-9984-F8942C0C35C5}" type="slidenum">
              <a:rPr lang="en-US" altLang="ja-JP" smtClean="0"/>
              <a:pPr/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06908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F846F0-5935-412C-B964-56A3537067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5A6846-F45C-4226-9866-391743BB71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AFE354-F82C-427D-B7B8-CA071B010F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A190D8-A703-406F-B9AD-E2F554FD8CF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288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F3FD5A-91CA-418F-AF49-77DDE47F47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DEEC81-459F-4718-8E1B-E467845CED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791CAA-843F-492C-BA30-68BC0C8A91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1D09A-B149-4161-87EA-BEE061A0930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99892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246BFD-1C4F-4D59-B7C5-B292D76270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599DF7-7B31-4842-9CAF-26DBF0828C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2CCF2C-305B-44C7-918E-915AA06FC4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41E707-F5C2-446E-9679-FE00098C611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1026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グラフ プレースホルダー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358B24-AB6A-4B13-812F-23EE9AA5E5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3E4101-2258-4F85-87A4-F121A84CBB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D71A11-B78F-4BAD-8842-7F4AFA5796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0A028-E239-4EB9-9163-8802A234214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460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A3C803-4344-4DCA-A322-47D25CF09E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5D069E-364C-4183-A1AE-CC6BB626F8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9026EC-8568-4E73-A393-6FEB5487A4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A1465-39AF-45BC-89AF-F604B959535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584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5A7B88-54B6-4176-B1D0-8B68D911E6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2466EF-CDC1-403C-90D4-931B44DF6A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A973DA-A430-400A-B6D4-1E97DC8E7C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22EE65-8ECF-4B0C-B896-5A6F19F0499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03692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743CDC-338B-480F-9621-53855E1AAE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EA6E3B-7EB8-420D-9334-0773943C13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1688A1-8653-4F09-B8EB-AA2C3F1D6A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28906-5F9D-4939-A0FA-2B5663ED727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086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5F7A05-D09D-4BC4-825D-3029A3D698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5443EC-2ACB-4432-BC53-CC588240CC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727265-AE25-4DE3-A21F-0FCBFCA3B2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F6679-7CB0-44F3-A0BD-6CAE4531745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9682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DDA4D9-17BE-4B61-9BF9-5FE643374E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34164B2-840A-4EE8-94FF-DFAA9CE1A8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39189EF-4D33-4169-A0B6-CA4C3EA355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1FEBAE-B120-481C-AB72-9819B0BA43E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3331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1201E34-4F12-4340-A15C-AF47EB5C0A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F643131-9C76-4BF2-B242-F32ED7E5B0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1827E6-D954-42A0-BA86-4E4344A4C6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F21872-9741-491F-8CB4-31E058A2C39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2770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24E4236-70C9-4073-B6F1-6B2A890209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4221BDE-0212-4008-9C5E-73D6D43144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F3EB641-CE40-41C8-B1D8-2E5723C956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25518F-F7DC-4978-9CD1-219DAA93746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434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8C5EC6-6028-4A3F-A6A9-E602559871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4F4D57-CFE1-4D56-9603-AAE07E39CD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7ABA98-DA27-4638-A287-EB2AB60785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BD8B6C-5581-45BD-8C95-FA8BE8456D5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17381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FD44A6-3EB8-4184-8CED-D311097493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234801-3E9E-4278-95F1-27365A1C14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F813AD-6B24-438A-8371-B854CCDBE1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AF1DDD-CAD0-4571-8911-E9FACCD2204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3602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82E30DF-6DC0-47C2-A961-8100DB32EB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CAE4544-9EE9-4FDB-BCA5-A79929E1E3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3D29649-ECB4-4148-A81A-07A1E3C6E2B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1439C74-199C-4B1C-988A-4A81C40D02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495B6CF-2370-4F3C-823B-CE1AA55F24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629D440-D4FB-4D4E-89C4-198FE526ABC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A4RteadQkpd8Qm6n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>
            <a:extLst>
              <a:ext uri="{FF2B5EF4-FFF2-40B4-BE49-F238E27FC236}">
                <a16:creationId xmlns:a16="http://schemas.microsoft.com/office/drawing/2014/main" id="{9CF570F5-A3F9-4A3F-86C0-EA3A69609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700" y="5445224"/>
            <a:ext cx="9396536" cy="1828193"/>
          </a:xfrm>
          <a:prstGeom prst="rect">
            <a:avLst/>
          </a:prstGeom>
          <a:solidFill>
            <a:srgbClr val="C9FF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None/>
            </a:pPr>
            <a:r>
              <a:rPr lang="ja-JP" altLang="en-US" sz="1200" dirty="0">
                <a:latin typeface="+mj-ea"/>
                <a:ea typeface="+mj-ea"/>
              </a:rPr>
              <a:t>　　</a:t>
            </a:r>
            <a:endParaRPr lang="en-US" altLang="ja-JP" sz="1200" dirty="0">
              <a:latin typeface="+mj-ea"/>
              <a:ea typeface="+mj-ea"/>
            </a:endParaRPr>
          </a:p>
          <a:p>
            <a:pPr indent="449263">
              <a:buNone/>
            </a:pPr>
            <a:r>
              <a:rPr lang="ja-JP" altLang="en-US" sz="1200" dirty="0">
                <a:latin typeface="+mj-ea"/>
                <a:ea typeface="+mj-ea"/>
              </a:rPr>
              <a:t>　　　　</a:t>
            </a:r>
            <a:r>
              <a:rPr lang="ja-JP" altLang="ja-JP" sz="1200" dirty="0">
                <a:latin typeface="+mj-ea"/>
                <a:ea typeface="+mj-ea"/>
              </a:rPr>
              <a:t>資料代</a:t>
            </a:r>
            <a:r>
              <a:rPr lang="ja-JP" altLang="en-US" sz="1200" dirty="0">
                <a:latin typeface="+mj-ea"/>
                <a:ea typeface="+mj-ea"/>
              </a:rPr>
              <a:t>　　</a:t>
            </a:r>
            <a:r>
              <a:rPr lang="en-US" altLang="ja-JP" sz="1200" dirty="0">
                <a:latin typeface="+mj-ea"/>
                <a:ea typeface="+mj-ea"/>
              </a:rPr>
              <a:t>500</a:t>
            </a:r>
            <a:r>
              <a:rPr lang="ja-JP" altLang="ja-JP" sz="1200" dirty="0">
                <a:latin typeface="+mj-ea"/>
                <a:ea typeface="+mj-ea"/>
              </a:rPr>
              <a:t>円（</a:t>
            </a:r>
            <a:r>
              <a:rPr lang="ja-JP" altLang="ja-JP" sz="1200" dirty="0">
                <a:solidFill>
                  <a:srgbClr val="FF0000"/>
                </a:solidFill>
                <a:latin typeface="+mj-ea"/>
                <a:ea typeface="+mj-ea"/>
              </a:rPr>
              <a:t>学生</a:t>
            </a:r>
            <a:r>
              <a:rPr lang="ja-JP" altLang="en-US" sz="1200" dirty="0">
                <a:solidFill>
                  <a:srgbClr val="FF0000"/>
                </a:solidFill>
                <a:latin typeface="+mj-ea"/>
                <a:ea typeface="+mj-ea"/>
              </a:rPr>
              <a:t>・障がい者　</a:t>
            </a:r>
            <a:r>
              <a:rPr lang="ja-JP" altLang="ja-JP" sz="1200" dirty="0">
                <a:solidFill>
                  <a:srgbClr val="FF0000"/>
                </a:solidFill>
                <a:latin typeface="+mj-ea"/>
                <a:ea typeface="+mj-ea"/>
              </a:rPr>
              <a:t>無料</a:t>
            </a:r>
            <a:r>
              <a:rPr lang="ja-JP" altLang="ja-JP" sz="1200" dirty="0">
                <a:latin typeface="+mj-ea"/>
                <a:ea typeface="+mj-ea"/>
              </a:rPr>
              <a:t>）</a:t>
            </a:r>
            <a:r>
              <a:rPr lang="ja-JP" altLang="en-US" sz="1200" dirty="0">
                <a:latin typeface="+mj-ea"/>
                <a:ea typeface="+mj-ea"/>
              </a:rPr>
              <a:t>　</a:t>
            </a:r>
            <a:endParaRPr lang="en-US" altLang="ja-JP" sz="1200" dirty="0">
              <a:latin typeface="+mj-ea"/>
              <a:ea typeface="+mj-ea"/>
            </a:endParaRPr>
          </a:p>
          <a:p>
            <a:pPr indent="1439863">
              <a:buNone/>
            </a:pPr>
            <a:r>
              <a:rPr lang="ja-JP" altLang="en-US" sz="1200" dirty="0">
                <a:latin typeface="+mj-ea"/>
                <a:ea typeface="+mj-ea"/>
              </a:rPr>
              <a:t>　　お支払方法はお申し込み後に連絡いたします。</a:t>
            </a:r>
            <a:endParaRPr lang="ja-JP" altLang="ja-JP" sz="1200" dirty="0">
              <a:latin typeface="+mj-ea"/>
              <a:ea typeface="+mj-ea"/>
            </a:endParaRPr>
          </a:p>
          <a:p>
            <a:pPr>
              <a:buNone/>
            </a:pPr>
            <a:r>
              <a:rPr lang="ja-JP" altLang="en-US" sz="1200" dirty="0">
                <a:latin typeface="+mj-ea"/>
                <a:ea typeface="+mj-ea"/>
              </a:rPr>
              <a:t>　　　</a:t>
            </a:r>
            <a:r>
              <a:rPr lang="ja-JP" altLang="ja-JP" sz="1200" dirty="0">
                <a:latin typeface="+mj-ea"/>
                <a:ea typeface="+mj-ea"/>
              </a:rPr>
              <a:t>主催　</a:t>
            </a:r>
            <a:r>
              <a:rPr lang="ja-JP" altLang="en-US" sz="1200" dirty="0">
                <a:latin typeface="+mj-ea"/>
                <a:ea typeface="+mj-ea"/>
              </a:rPr>
              <a:t>　　</a:t>
            </a:r>
            <a:r>
              <a:rPr lang="ja-JP" altLang="ja-JP" sz="1200" dirty="0">
                <a:latin typeface="+mj-ea"/>
                <a:ea typeface="+mj-ea"/>
              </a:rPr>
              <a:t>大阪から公害をなくす会　</a:t>
            </a:r>
          </a:p>
          <a:p>
            <a:pPr>
              <a:buNone/>
            </a:pPr>
            <a:r>
              <a:rPr lang="ja-JP" altLang="en-US" sz="1200" dirty="0">
                <a:latin typeface="+mj-ea"/>
                <a:ea typeface="+mj-ea"/>
              </a:rPr>
              <a:t>　　　　　　　　　</a:t>
            </a:r>
            <a:r>
              <a:rPr lang="ja-JP" altLang="ja-JP" sz="1200" dirty="0">
                <a:latin typeface="+mj-ea"/>
                <a:ea typeface="+mj-ea"/>
              </a:rPr>
              <a:t>大阪市中央区内本町２丁目</a:t>
            </a:r>
            <a:r>
              <a:rPr lang="en-US" altLang="ja-JP" sz="1200" dirty="0">
                <a:latin typeface="+mj-ea"/>
                <a:ea typeface="+mj-ea"/>
              </a:rPr>
              <a:t>1-19</a:t>
            </a:r>
            <a:r>
              <a:rPr lang="ja-JP" altLang="ja-JP" sz="1200" dirty="0">
                <a:latin typeface="+mj-ea"/>
                <a:ea typeface="+mj-ea"/>
              </a:rPr>
              <a:t>　内本町松屋ビル</a:t>
            </a:r>
            <a:r>
              <a:rPr lang="en-US" altLang="ja-JP" sz="1200" dirty="0">
                <a:latin typeface="+mj-ea"/>
                <a:ea typeface="+mj-ea"/>
              </a:rPr>
              <a:t>10</a:t>
            </a:r>
            <a:r>
              <a:rPr lang="ja-JP" altLang="ja-JP" sz="1200" dirty="0">
                <a:latin typeface="+mj-ea"/>
                <a:ea typeface="+mj-ea"/>
              </a:rPr>
              <a:t>　</a:t>
            </a:r>
            <a:r>
              <a:rPr lang="en-US" altLang="ja-JP" sz="1200" dirty="0">
                <a:latin typeface="+mj-ea"/>
                <a:ea typeface="+mj-ea"/>
              </a:rPr>
              <a:t>370</a:t>
            </a:r>
            <a:r>
              <a:rPr lang="ja-JP" altLang="ja-JP" sz="1200" dirty="0">
                <a:latin typeface="+mj-ea"/>
                <a:ea typeface="+mj-ea"/>
              </a:rPr>
              <a:t>号室</a:t>
            </a:r>
          </a:p>
          <a:p>
            <a:pPr>
              <a:buNone/>
            </a:pPr>
            <a:r>
              <a:rPr lang="ja-JP" altLang="en-US" sz="1200" dirty="0">
                <a:latin typeface="+mj-ea"/>
                <a:ea typeface="+mj-ea"/>
              </a:rPr>
              <a:t>　　　　　　　　　</a:t>
            </a:r>
            <a:r>
              <a:rPr lang="en-US" altLang="ja-JP" sz="1200" dirty="0">
                <a:latin typeface="+mj-ea"/>
                <a:ea typeface="+mj-ea"/>
              </a:rPr>
              <a:t>TEL 06-6949-8120</a:t>
            </a:r>
            <a:r>
              <a:rPr lang="ja-JP" altLang="ja-JP" sz="1200" dirty="0">
                <a:latin typeface="+mj-ea"/>
                <a:ea typeface="+mj-ea"/>
              </a:rPr>
              <a:t>　　</a:t>
            </a:r>
            <a:r>
              <a:rPr lang="en-US" altLang="ja-JP" sz="1200" dirty="0">
                <a:latin typeface="+mj-ea"/>
                <a:ea typeface="+mj-ea"/>
              </a:rPr>
              <a:t>FAX 06-6949-8121   </a:t>
            </a:r>
            <a:r>
              <a:rPr lang="en-US" altLang="ja-JP" sz="1200" dirty="0" err="1">
                <a:latin typeface="+mj-ea"/>
                <a:ea typeface="+mj-ea"/>
              </a:rPr>
              <a:t>E-mail:info@oskougai.com</a:t>
            </a:r>
            <a:endParaRPr lang="en-US" altLang="ja-JP" sz="1200" dirty="0">
              <a:latin typeface="+mj-ea"/>
              <a:ea typeface="+mj-ea"/>
            </a:endParaRPr>
          </a:p>
          <a:p>
            <a:pPr>
              <a:buNone/>
            </a:pPr>
            <a:endParaRPr lang="en-US" altLang="ja-JP" sz="1200" dirty="0">
              <a:latin typeface="+mj-ea"/>
              <a:ea typeface="+mj-ea"/>
            </a:endParaRPr>
          </a:p>
          <a:p>
            <a:pPr>
              <a:buNone/>
            </a:pPr>
            <a:endParaRPr lang="en-US" altLang="ja-JP" sz="1200" dirty="0">
              <a:latin typeface="+mj-ea"/>
              <a:ea typeface="+mj-ea"/>
            </a:endParaRP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A2750E5C-CB1D-4C94-B778-2CEC9C9D779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6227"/>
            <a:ext cx="9396536" cy="3396058"/>
          </a:xfrm>
          <a:solidFill>
            <a:srgbClr val="C9FFFF"/>
          </a:solidFill>
        </p:spPr>
        <p:txBody>
          <a:bodyPr/>
          <a:lstStyle/>
          <a:p>
            <a:pPr algn="l"/>
            <a:r>
              <a:rPr lang="ja-JP" altLang="en-US" sz="1600" dirty="0">
                <a:latin typeface="+mj-ea"/>
              </a:rPr>
              <a:t>　</a:t>
            </a:r>
            <a:br>
              <a:rPr lang="en-US" altLang="ja-JP" sz="1600" dirty="0">
                <a:latin typeface="+mj-ea"/>
              </a:rPr>
            </a:br>
            <a:br>
              <a:rPr lang="en-US" altLang="ja-JP" sz="1600" dirty="0">
                <a:latin typeface="+mj-ea"/>
              </a:rPr>
            </a:br>
            <a:r>
              <a:rPr lang="ja-JP" altLang="en-US" sz="1600" dirty="0">
                <a:latin typeface="+mj-ea"/>
              </a:rPr>
              <a:t>　　　　　</a:t>
            </a:r>
            <a:r>
              <a:rPr lang="ja-JP" altLang="ja-JP" sz="1800" dirty="0">
                <a:latin typeface="+mj-ea"/>
              </a:rPr>
              <a:t>大阪から公害をなくす会</a:t>
            </a:r>
            <a:r>
              <a:rPr lang="ja-JP" altLang="en-US" sz="1800" dirty="0">
                <a:latin typeface="+mj-ea"/>
              </a:rPr>
              <a:t>　</a:t>
            </a:r>
            <a:r>
              <a:rPr lang="en-US" altLang="ja-JP" sz="1800" dirty="0">
                <a:latin typeface="+mj-ea"/>
              </a:rPr>
              <a:t> </a:t>
            </a:r>
            <a:r>
              <a:rPr lang="ja-JP" altLang="en-US" sz="1800" dirty="0">
                <a:latin typeface="+mj-ea"/>
              </a:rPr>
              <a:t>学習会　　</a:t>
            </a:r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</a:t>
            </a:r>
            <a:br>
              <a:rPr lang="ja-JP" altLang="ja-JP" sz="2800" dirty="0"/>
            </a:br>
            <a:r>
              <a:rPr lang="ja-JP" altLang="en-US" sz="2800" dirty="0"/>
              <a:t>　　　</a:t>
            </a:r>
            <a:r>
              <a:rPr lang="ja-JP" altLang="en-US" sz="2800" dirty="0">
                <a:solidFill>
                  <a:srgbClr val="FF0000"/>
                </a:solidFill>
              </a:rPr>
              <a:t>あなたのお使いのフライパンは安全ですか？</a:t>
            </a:r>
            <a:br>
              <a:rPr lang="en-US" altLang="ja-JP" sz="2800" dirty="0">
                <a:solidFill>
                  <a:srgbClr val="FF0000"/>
                </a:solidFill>
              </a:rPr>
            </a:br>
            <a:r>
              <a:rPr lang="ja-JP" altLang="en-US" sz="2800" dirty="0">
                <a:solidFill>
                  <a:srgbClr val="FF0000"/>
                </a:solidFill>
              </a:rPr>
              <a:t>　　　</a:t>
            </a:r>
            <a:r>
              <a:rPr lang="ja-JP" altLang="en-US" sz="2400" dirty="0">
                <a:solidFill>
                  <a:srgbClr val="FF0000"/>
                </a:solidFill>
              </a:rPr>
              <a:t>～フッ素汚染問題を、いちから学び、ご一緒に考えましょう～</a:t>
            </a:r>
            <a:br>
              <a:rPr lang="en-US" altLang="ja-JP" sz="2800" dirty="0">
                <a:solidFill>
                  <a:srgbClr val="FF0000"/>
                </a:solidFill>
              </a:rPr>
            </a:br>
            <a:br>
              <a:rPr lang="en-US" altLang="ja-JP" sz="2800" dirty="0">
                <a:solidFill>
                  <a:srgbClr val="FF0000"/>
                </a:solidFill>
              </a:rPr>
            </a:br>
            <a:br>
              <a:rPr lang="en-US" altLang="ja-JP" sz="2800" dirty="0">
                <a:solidFill>
                  <a:srgbClr val="FF0000"/>
                </a:solidFill>
              </a:rPr>
            </a:br>
            <a:br>
              <a:rPr lang="en-US" altLang="ja-JP" sz="2800" dirty="0">
                <a:solidFill>
                  <a:srgbClr val="FF0000"/>
                </a:solidFill>
              </a:rPr>
            </a:br>
            <a:br>
              <a:rPr lang="en-US" altLang="ja-JP" sz="2000" dirty="0">
                <a:solidFill>
                  <a:srgbClr val="FF0000"/>
                </a:solidFill>
              </a:rPr>
            </a:br>
            <a:endParaRPr lang="ja-JP" altLang="en-US" sz="2000" dirty="0">
              <a:solidFill>
                <a:srgbClr val="FF0000"/>
              </a:solidFill>
              <a:latin typeface="Century" panose="02040604050505020304" pitchFamily="18" charset="0"/>
              <a:ea typeface="AR P丸ゴシック体M" panose="020B0600010101010101" pitchFamily="50" charset="-128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9CF570F5-A3F9-4A3F-86C0-EA3A69609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649" y="1777209"/>
            <a:ext cx="7632848" cy="72019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179387">
              <a:buNone/>
            </a:pPr>
            <a:r>
              <a:rPr lang="ja-JP" altLang="en-US" sz="1200" dirty="0">
                <a:latin typeface="+mj-ea"/>
                <a:ea typeface="+mj-ea"/>
              </a:rPr>
              <a:t>焦げつかないフライパン、水をはじく衣類、消火剤の原料に使われている有機フッ素化合物とは</a:t>
            </a:r>
            <a:r>
              <a:rPr lang="en-US" altLang="ja-JP" sz="1200" dirty="0">
                <a:latin typeface="+mj-ea"/>
                <a:ea typeface="+mj-ea"/>
              </a:rPr>
              <a:t>?</a:t>
            </a:r>
            <a:r>
              <a:rPr lang="ja-JP" altLang="en-US" sz="1200" dirty="0">
                <a:latin typeface="+mj-ea"/>
                <a:ea typeface="+mj-ea"/>
              </a:rPr>
              <a:t>　</a:t>
            </a:r>
            <a:endParaRPr lang="en-US" altLang="ja-JP" sz="1200" dirty="0">
              <a:latin typeface="+mj-ea"/>
              <a:ea typeface="+mj-ea"/>
            </a:endParaRPr>
          </a:p>
          <a:p>
            <a:pPr marL="179387">
              <a:buNone/>
            </a:pPr>
            <a:r>
              <a:rPr lang="ja-JP" altLang="en-US" sz="1200" dirty="0">
                <a:latin typeface="+mj-ea"/>
                <a:ea typeface="+mj-ea"/>
              </a:rPr>
              <a:t>便利な製品に大量に使用？　　日本の各地で河川などから検出？　環境基準は？　　国際条約で禁止？　</a:t>
            </a:r>
            <a:endParaRPr lang="en-US" altLang="ja-JP" sz="1200" dirty="0">
              <a:latin typeface="+mj-ea"/>
              <a:ea typeface="+mj-ea"/>
            </a:endParaRPr>
          </a:p>
          <a:p>
            <a:pPr marL="179387">
              <a:buNone/>
            </a:pPr>
            <a:r>
              <a:rPr lang="ja-JP" altLang="en-US" sz="1200" dirty="0">
                <a:latin typeface="+mj-ea"/>
                <a:ea typeface="+mj-ea"/>
              </a:rPr>
              <a:t>その健康影響とは？　国内の水の汚染状況？　　摂津市や大阪の地下水汚染は大丈夫？　　</a:t>
            </a:r>
          </a:p>
        </p:txBody>
      </p:sp>
      <p:sp>
        <p:nvSpPr>
          <p:cNvPr id="2052" name="Text Box 5">
            <a:extLst>
              <a:ext uri="{FF2B5EF4-FFF2-40B4-BE49-F238E27FC236}">
                <a16:creationId xmlns:a16="http://schemas.microsoft.com/office/drawing/2014/main" id="{9CF570F5-A3F9-4A3F-86C0-EA3A69609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7760" y="2640654"/>
            <a:ext cx="9556304" cy="2954655"/>
          </a:xfrm>
          <a:prstGeom prst="rect">
            <a:avLst/>
          </a:prstGeom>
          <a:solidFill>
            <a:srgbClr val="C9FF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lang="ja-JP" altLang="en-US" sz="2000" dirty="0">
                <a:latin typeface="+mj-ea"/>
                <a:ea typeface="+mj-ea"/>
              </a:rPr>
              <a:t>　　　■講師　小泉 昭夫 先生</a:t>
            </a:r>
            <a:endParaRPr lang="en-US" altLang="ja-JP" sz="2000" dirty="0">
              <a:latin typeface="+mj-ea"/>
              <a:ea typeface="+mj-ea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ja-JP" altLang="en-US" sz="2000" dirty="0">
                <a:latin typeface="+mj-ea"/>
                <a:ea typeface="+mj-ea"/>
              </a:rPr>
              <a:t>　　　</a:t>
            </a:r>
            <a:r>
              <a:rPr lang="ja-JP" altLang="en-US" sz="1400" dirty="0">
                <a:latin typeface="+mj-ea"/>
                <a:ea typeface="+mj-ea"/>
              </a:rPr>
              <a:t>公益社団法人京都保健会の社会健康医学福祉研究所所長・</a:t>
            </a:r>
            <a:r>
              <a:rPr lang="zh-CN" altLang="en-US" sz="1400" dirty="0">
                <a:latin typeface="+mj-ea"/>
                <a:ea typeface="+mj-ea"/>
              </a:rPr>
              <a:t>京都大学</a:t>
            </a:r>
            <a:r>
              <a:rPr lang="ja-JP" altLang="en-US" sz="1400" dirty="0">
                <a:latin typeface="+mj-ea"/>
                <a:ea typeface="+mj-ea"/>
              </a:rPr>
              <a:t>名誉教授（</a:t>
            </a:r>
            <a:r>
              <a:rPr lang="zh-CN" altLang="en-US" sz="1400" dirty="0">
                <a:latin typeface="+mj-ea"/>
                <a:ea typeface="+mj-ea"/>
              </a:rPr>
              <a:t>社会健康医学専攻</a:t>
            </a:r>
            <a:r>
              <a:rPr lang="ja-JP" altLang="en-US" sz="1400" dirty="0">
                <a:latin typeface="+mj-ea"/>
                <a:ea typeface="+mj-ea"/>
              </a:rPr>
              <a:t>）</a:t>
            </a:r>
            <a:endParaRPr lang="en-US" altLang="ja-JP" sz="1200" dirty="0">
              <a:latin typeface="+mj-ea"/>
              <a:ea typeface="+mj-ea"/>
            </a:endParaRPr>
          </a:p>
          <a:p>
            <a:pPr>
              <a:buNone/>
            </a:pPr>
            <a:r>
              <a:rPr lang="ja-JP" altLang="en-US" sz="2000" dirty="0">
                <a:latin typeface="+mj-ea"/>
                <a:ea typeface="+mj-ea"/>
              </a:rPr>
              <a:t>　　　■</a:t>
            </a:r>
            <a:r>
              <a:rPr lang="ja-JP" altLang="ja-JP" sz="2000" dirty="0">
                <a:latin typeface="+mj-ea"/>
                <a:ea typeface="+mj-ea"/>
              </a:rPr>
              <a:t>日時　</a:t>
            </a:r>
            <a:r>
              <a:rPr lang="en-US" altLang="ja-JP" sz="1600" dirty="0">
                <a:latin typeface="+mj-ea"/>
                <a:ea typeface="+mj-ea"/>
              </a:rPr>
              <a:t>2022</a:t>
            </a:r>
            <a:r>
              <a:rPr lang="ja-JP" altLang="ja-JP" sz="1600" dirty="0">
                <a:latin typeface="+mj-ea"/>
                <a:ea typeface="+mj-ea"/>
              </a:rPr>
              <a:t>年</a:t>
            </a:r>
            <a:r>
              <a:rPr lang="en-US" altLang="ja-JP" sz="2400" dirty="0">
                <a:solidFill>
                  <a:srgbClr val="FF0000"/>
                </a:solidFill>
                <a:latin typeface="+mj-ea"/>
                <a:ea typeface="+mj-ea"/>
              </a:rPr>
              <a:t>5</a:t>
            </a:r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月</a:t>
            </a:r>
            <a:r>
              <a:rPr lang="en-US" altLang="ja-JP" sz="2400" dirty="0">
                <a:solidFill>
                  <a:srgbClr val="FF0000"/>
                </a:solidFill>
                <a:latin typeface="+mj-ea"/>
                <a:ea typeface="+mj-ea"/>
              </a:rPr>
              <a:t>26</a:t>
            </a:r>
            <a:r>
              <a:rPr lang="ja-JP" altLang="ja-JP" sz="2400" dirty="0">
                <a:solidFill>
                  <a:srgbClr val="FF0000"/>
                </a:solidFill>
                <a:latin typeface="+mj-ea"/>
                <a:ea typeface="+mj-ea"/>
              </a:rPr>
              <a:t>日（</a:t>
            </a:r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木</a:t>
            </a:r>
            <a:r>
              <a:rPr lang="ja-JP" altLang="ja-JP" sz="2400" dirty="0">
                <a:solidFill>
                  <a:srgbClr val="FF0000"/>
                </a:solidFill>
                <a:latin typeface="+mj-ea"/>
                <a:ea typeface="+mj-ea"/>
              </a:rPr>
              <a:t>）</a:t>
            </a:r>
            <a:r>
              <a:rPr lang="en-US" altLang="ja-JP" sz="1600" dirty="0">
                <a:latin typeface="+mj-ea"/>
                <a:ea typeface="+mj-ea"/>
              </a:rPr>
              <a:t>18</a:t>
            </a:r>
            <a:r>
              <a:rPr lang="ja-JP" altLang="ja-JP" sz="1600" dirty="0">
                <a:latin typeface="+mj-ea"/>
                <a:ea typeface="+mj-ea"/>
              </a:rPr>
              <a:t>：</a:t>
            </a:r>
            <a:r>
              <a:rPr lang="en-US" altLang="ja-JP" sz="1600" dirty="0">
                <a:latin typeface="+mj-ea"/>
                <a:ea typeface="+mj-ea"/>
              </a:rPr>
              <a:t>30</a:t>
            </a:r>
            <a:r>
              <a:rPr lang="ja-JP" altLang="ja-JP" sz="1600" dirty="0">
                <a:latin typeface="+mj-ea"/>
                <a:ea typeface="+mj-ea"/>
              </a:rPr>
              <a:t>～（開場</a:t>
            </a:r>
            <a:r>
              <a:rPr lang="en-US" altLang="ja-JP" sz="1600" dirty="0">
                <a:latin typeface="+mj-ea"/>
                <a:ea typeface="+mj-ea"/>
              </a:rPr>
              <a:t>18</a:t>
            </a:r>
            <a:r>
              <a:rPr lang="ja-JP" altLang="ja-JP" sz="1600" dirty="0">
                <a:latin typeface="+mj-ea"/>
                <a:ea typeface="+mj-ea"/>
              </a:rPr>
              <a:t>：</a:t>
            </a:r>
            <a:r>
              <a:rPr lang="en-US" altLang="ja-JP" sz="1600" dirty="0">
                <a:latin typeface="+mj-ea"/>
                <a:ea typeface="+mj-ea"/>
              </a:rPr>
              <a:t>00</a:t>
            </a:r>
            <a:r>
              <a:rPr lang="ja-JP" altLang="ja-JP" sz="1600" dirty="0">
                <a:latin typeface="+mj-ea"/>
                <a:ea typeface="+mj-ea"/>
              </a:rPr>
              <a:t>）</a:t>
            </a:r>
            <a:endParaRPr lang="en-US" altLang="ja-JP" sz="1600" dirty="0">
              <a:latin typeface="+mj-ea"/>
              <a:ea typeface="+mj-ea"/>
            </a:endParaRPr>
          </a:p>
          <a:p>
            <a:pPr>
              <a:buNone/>
            </a:pPr>
            <a:r>
              <a:rPr lang="ja-JP" altLang="en-US" sz="2000" dirty="0">
                <a:latin typeface="+mj-ea"/>
                <a:ea typeface="+mj-ea"/>
              </a:rPr>
              <a:t>　　　■会場</a:t>
            </a:r>
            <a:r>
              <a:rPr lang="ja-JP" altLang="ja-JP" sz="2000" dirty="0">
                <a:latin typeface="+mj-ea"/>
                <a:ea typeface="+mj-ea"/>
              </a:rPr>
              <a:t>　</a:t>
            </a:r>
            <a:r>
              <a:rPr lang="en-US" altLang="ja-JP" sz="2000" dirty="0">
                <a:latin typeface="+mj-ea"/>
                <a:ea typeface="+mj-ea"/>
              </a:rPr>
              <a:t>ZOOM</a:t>
            </a:r>
            <a:r>
              <a:rPr lang="ja-JP" altLang="en-US" sz="2000" dirty="0">
                <a:latin typeface="+mj-ea"/>
                <a:ea typeface="+mj-ea"/>
              </a:rPr>
              <a:t>ウエビナー　</a:t>
            </a:r>
            <a:r>
              <a:rPr lang="ja-JP" altLang="en-US" sz="2000" dirty="0">
                <a:latin typeface="+mj-ea"/>
              </a:rPr>
              <a:t>定員</a:t>
            </a:r>
            <a:r>
              <a:rPr lang="en-US" altLang="ja-JP" sz="2000" dirty="0">
                <a:latin typeface="+mj-ea"/>
              </a:rPr>
              <a:t>500</a:t>
            </a:r>
            <a:r>
              <a:rPr lang="ja-JP" altLang="en-US" sz="2000" dirty="0">
                <a:latin typeface="+mj-ea"/>
              </a:rPr>
              <a:t>名</a:t>
            </a:r>
            <a:endParaRPr lang="en-US" altLang="ja-JP" sz="2000" dirty="0">
              <a:latin typeface="+mj-ea"/>
            </a:endParaRPr>
          </a:p>
          <a:p>
            <a:pPr>
              <a:buNone/>
            </a:pPr>
            <a:r>
              <a:rPr lang="ja-JP" altLang="en-US" sz="2000" dirty="0">
                <a:latin typeface="+mj-ea"/>
              </a:rPr>
              <a:t>　　　　　　　　大阪民医連　定員</a:t>
            </a:r>
            <a:r>
              <a:rPr lang="en-US" altLang="ja-JP" sz="2000" dirty="0">
                <a:latin typeface="+mj-ea"/>
              </a:rPr>
              <a:t>50</a:t>
            </a:r>
            <a:r>
              <a:rPr lang="ja-JP" altLang="en-US" sz="2000" dirty="0">
                <a:latin typeface="+mj-ea"/>
              </a:rPr>
              <a:t>名（事前申し込み制）</a:t>
            </a:r>
            <a:endParaRPr lang="en-US" altLang="ja-JP" sz="2000" dirty="0">
              <a:latin typeface="+mj-ea"/>
            </a:endParaRPr>
          </a:p>
          <a:p>
            <a:pPr>
              <a:buNone/>
            </a:pPr>
            <a:r>
              <a:rPr lang="ja-JP" altLang="en-US" sz="2000" dirty="0">
                <a:latin typeface="+mj-ea"/>
              </a:rPr>
              <a:t>　　　■申し込み</a:t>
            </a:r>
            <a:endParaRPr lang="en-US" altLang="ja-JP" sz="2000" dirty="0">
              <a:latin typeface="+mj-ea"/>
            </a:endParaRPr>
          </a:p>
          <a:p>
            <a:pPr indent="1168400">
              <a:buNone/>
            </a:pPr>
            <a:r>
              <a:rPr lang="ja-JP" altLang="en-US" sz="1200" dirty="0">
                <a:latin typeface="+mj-ea"/>
              </a:rPr>
              <a:t>・事前にお申込みください。右のＱ</a:t>
            </a:r>
            <a:r>
              <a:rPr lang="en-US" altLang="ja-JP" sz="1200" dirty="0">
                <a:latin typeface="+mj-ea"/>
              </a:rPr>
              <a:t>R</a:t>
            </a:r>
            <a:r>
              <a:rPr lang="ja-JP" altLang="en-US" sz="1200" dirty="0">
                <a:latin typeface="+mj-ea"/>
              </a:rPr>
              <a:t>コードか、Ｕ</a:t>
            </a:r>
            <a:r>
              <a:rPr lang="en-US" altLang="ja-JP" sz="1200" dirty="0">
                <a:latin typeface="+mj-ea"/>
              </a:rPr>
              <a:t>RL</a:t>
            </a:r>
            <a:r>
              <a:rPr lang="ja-JP" altLang="en-US" sz="1200" dirty="0">
                <a:latin typeface="+mj-ea"/>
              </a:rPr>
              <a:t>から申し込みできます。</a:t>
            </a:r>
            <a:endParaRPr lang="en-US" altLang="ja-JP" sz="1200" dirty="0">
              <a:latin typeface="+mj-ea"/>
            </a:endParaRPr>
          </a:p>
          <a:p>
            <a:pPr indent="1168400">
              <a:buNone/>
            </a:pPr>
            <a:r>
              <a:rPr lang="ja-JP" altLang="en-US" sz="1200" dirty="0">
                <a:latin typeface="+mj-ea"/>
              </a:rPr>
              <a:t>・</a:t>
            </a:r>
            <a:r>
              <a:rPr lang="en-US" altLang="ja-JP" sz="1200" dirty="0">
                <a:latin typeface="+mj-ea"/>
              </a:rPr>
              <a:t>FAX</a:t>
            </a:r>
            <a:r>
              <a:rPr lang="ja-JP" altLang="en-US" sz="1200" dirty="0">
                <a:latin typeface="+mj-ea"/>
              </a:rPr>
              <a:t>かメールの場合は、主催者へ申し込みしてください。</a:t>
            </a:r>
            <a:endParaRPr lang="en-US" altLang="ja-JP" sz="1200" dirty="0">
              <a:latin typeface="+mj-ea"/>
            </a:endParaRPr>
          </a:p>
          <a:p>
            <a:pPr indent="1168400">
              <a:buNone/>
            </a:pPr>
            <a:r>
              <a:rPr lang="ja-JP" altLang="en-US" sz="1200" dirty="0">
                <a:latin typeface="+mj-ea"/>
              </a:rPr>
              <a:t>・申し込み期限　５月２３日　</a:t>
            </a:r>
            <a:r>
              <a:rPr lang="en-US" altLang="ja-JP" sz="1200" dirty="0">
                <a:latin typeface="+mj-ea"/>
              </a:rPr>
              <a:t>(</a:t>
            </a:r>
            <a:r>
              <a:rPr lang="ja-JP" altLang="en-US" sz="1200" dirty="0">
                <a:latin typeface="+mj-ea"/>
              </a:rPr>
              <a:t>月）</a:t>
            </a:r>
            <a:endParaRPr lang="en-US" altLang="ja-JP" sz="1200" dirty="0">
              <a:latin typeface="+mj-ea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508104" y="5637149"/>
            <a:ext cx="3221029" cy="1036427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400" dirty="0"/>
              <a:t>ＱＲコードでだめであれば下記Ｕ</a:t>
            </a:r>
            <a:r>
              <a:rPr lang="en-US" altLang="ja-JP" sz="1400" dirty="0"/>
              <a:t>RL</a:t>
            </a:r>
            <a:r>
              <a:rPr lang="ja-JP" altLang="en-US" sz="1400" dirty="0"/>
              <a:t>でお願いします</a:t>
            </a:r>
            <a:r>
              <a:rPr lang="ja-JP" altLang="en-US" sz="1050" dirty="0"/>
              <a:t>。　　　　　</a:t>
            </a:r>
            <a:endParaRPr lang="en-US" altLang="ja-JP" sz="1600" dirty="0"/>
          </a:p>
          <a:p>
            <a:r>
              <a:rPr lang="en-US" altLang="ja-JP" sz="1200" u="sng" dirty="0">
                <a:solidFill>
                  <a:srgbClr val="0563C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  <a:hlinkClick r:id="rId3"/>
              </a:rPr>
              <a:t>https://forms.gle/A4RteadQkpd8Qm6n6</a:t>
            </a:r>
            <a:endParaRPr lang="ja-JP" altLang="ja-JP" sz="12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endParaRPr lang="ja-JP" altLang="en-US" sz="1600" dirty="0"/>
          </a:p>
        </p:txBody>
      </p:sp>
      <p:pic>
        <p:nvPicPr>
          <p:cNvPr id="3" name="図 2" descr="スーツを着た男性&#10;&#10;自動的に生成された説明">
            <a:extLst>
              <a:ext uri="{FF2B5EF4-FFF2-40B4-BE49-F238E27FC236}">
                <a16:creationId xmlns:a16="http://schemas.microsoft.com/office/drawing/2014/main" id="{B9158810-EC18-472B-BF51-06A0B01590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533" y="1762917"/>
            <a:ext cx="843590" cy="121730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222AFF0-3E85-45E2-9D20-599CC6C1B5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550507"/>
            <a:ext cx="1852877" cy="18528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">
      <a:dk1>
        <a:srgbClr val="000000"/>
      </a:dk1>
      <a:lt1>
        <a:srgbClr val="FFFFCC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E2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35878</TotalTime>
  <Words>305</Words>
  <Application>Microsoft Office PowerPoint</Application>
  <PresentationFormat>画面に合わせる (4:3)</PresentationFormat>
  <Paragraphs>22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HGP創英角ﾎﾟｯﾌﾟ体</vt:lpstr>
      <vt:lpstr>ＭＳ Ｐゴシック</vt:lpstr>
      <vt:lpstr>游ゴシック</vt:lpstr>
      <vt:lpstr>Century</vt:lpstr>
      <vt:lpstr>Times New Roman</vt:lpstr>
      <vt:lpstr>標準デザイン</vt:lpstr>
      <vt:lpstr>　  　　　　　大阪から公害をなくす会　 学習会　　　　　　 　　　あなたのお使いのフライパンは安全ですか？ 　　　～フッ素汚染問題を、いちから学び、ご一緒に考えましょう～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大気環境監視の重要性と 測定運動</dc:title>
  <dc:creator>西川榮一</dc:creator>
  <cp:lastModifiedBy>中堀 努</cp:lastModifiedBy>
  <cp:revision>466</cp:revision>
  <cp:lastPrinted>2022-04-25T03:13:29Z</cp:lastPrinted>
  <dcterms:created xsi:type="dcterms:W3CDTF">2010-04-27T00:59:23Z</dcterms:created>
  <dcterms:modified xsi:type="dcterms:W3CDTF">2022-05-11T05:21:13Z</dcterms:modified>
</cp:coreProperties>
</file>